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acifico"/>
      <p:regular r:id="rId33"/>
    </p:embeddedFont>
    <p:embeddedFont>
      <p:font typeface="Oswald"/>
      <p:regular r:id="rId34"/>
      <p:bold r:id="rId35"/>
    </p:embeddedFont>
    <p:embeddedFont>
      <p:font typeface="Source Sans Pro"/>
      <p:regular r:id="rId36"/>
      <p:bold r:id="rId37"/>
      <p:italic r:id="rId38"/>
      <p:boldItalic r:id="rId39"/>
    </p:embeddedFont>
    <p:embeddedFont>
      <p:font typeface="Comforta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C2CD98-C634-4045-A96A-01A9764F386E}">
  <a:tblStyle styleId="{07C2CD98-C634-4045-A96A-01A9764F38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5.xml"/><Relationship Id="rId41" Type="http://schemas.openxmlformats.org/officeDocument/2006/relationships/font" Target="fonts/Comforta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acific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37" Type="http://schemas.openxmlformats.org/officeDocument/2006/relationships/font" Target="fonts/SourceSansPro-bold.fntdata"/><Relationship Id="rId14" Type="http://schemas.openxmlformats.org/officeDocument/2006/relationships/slide" Target="slides/slide9.xml"/><Relationship Id="rId36" Type="http://schemas.openxmlformats.org/officeDocument/2006/relationships/font" Target="fonts/SourceSansPro-regular.fntdata"/><Relationship Id="rId17" Type="http://schemas.openxmlformats.org/officeDocument/2006/relationships/slide" Target="slides/slide12.xml"/><Relationship Id="rId39" Type="http://schemas.openxmlformats.org/officeDocument/2006/relationships/font" Target="fonts/SourceSansPro-boldItalic.fntdata"/><Relationship Id="rId16" Type="http://schemas.openxmlformats.org/officeDocument/2006/relationships/slide" Target="slides/slide11.xml"/><Relationship Id="rId38" Type="http://schemas.openxmlformats.org/officeDocument/2006/relationships/font" Target="fonts/SourceSansPr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bc28e30f7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bc28e30f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dc5ced08c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dc5ced08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e407bfe30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e407bfe3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d041e7b120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d041e7b1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041e7b120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d041e7b1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cdc5ced08c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cdc5ced0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28143b641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d28143b6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2ce6a316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d2ce6a31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2ee9459e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2ee9459e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cd5bff4e05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cd5bff4e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2ee9459e7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d2ee9459e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d43f2527e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d43f2527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d5bff4e05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d5bff4e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2a16b449a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d2a16b449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2061351b_17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d2061351b_17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d5bff4e0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d5bff4e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1fbf5578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1fbf55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CEF6"/>
                </a:solidFill>
              </a:rPr>
              <a:t>“</a:t>
            </a:r>
            <a:endParaRPr sz="9600">
              <a:solidFill>
                <a:srgbClr val="00CEF6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2" name="Google Shape;162;p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5" name="Google Shape;205;p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6" name="Google Shape;206;p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9" name="Google Shape;249;p7"/>
          <p:cNvSpPr txBox="1"/>
          <p:nvPr>
            <p:ph idx="1" type="body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0" name="Google Shape;250;p7"/>
          <p:cNvSpPr txBox="1"/>
          <p:nvPr>
            <p:ph idx="2" type="body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1" name="Google Shape;251;p7"/>
          <p:cNvSpPr txBox="1"/>
          <p:nvPr>
            <p:ph idx="3" type="body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2" name="Google Shape;252;p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53" name="Google Shape;253;p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4" name="Google Shape;254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8" name="Google Shape;258;p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9" name="Google Shape;259;p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60" name="Google Shape;260;p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61" name="Google Shape;261;p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62" name="Google Shape;262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94" name="Google Shape;294;p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6" name="Google Shape;296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00" name="Google Shape;300;p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3" name="Google Shape;303;p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04" name="Google Shape;304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00CEF6"/>
              </a:buClr>
              <a:buSzPts val="1400"/>
              <a:buNone/>
              <a:defRPr sz="1400">
                <a:solidFill>
                  <a:srgbClr val="00CEF6"/>
                </a:solidFill>
              </a:defRPr>
            </a:lvl1pPr>
          </a:lstStyle>
          <a:p/>
        </p:txBody>
      </p:sp>
      <p:sp>
        <p:nvSpPr>
          <p:cNvPr id="336" name="Google Shape;336;p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8" name="Google Shape;338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2" name="Google Shape;342;p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4" name="Google Shape;344;p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45" name="Google Shape;345;p9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46" name="Google Shape;346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00CE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rgbClr val="AFF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0" name="Google Shape;30;p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>
        <p14:prism dir="l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cyclopediaofmath.org/wiki/Newton-Cotes_quadrature_formula#:~:text=for%20the%20computation%20of%20an,is%20N%3Dn%2B1.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encyclopediaofmath.org/wiki/Newton-Cotes_quadrature_formula#:~:text=for%20the%20computation%20of%20an,is%20N%3Dn%2B1.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google.com/search?rlz=1C1RXQR_enIN941IN941&amp;sxsrf=ALeKk01p3zSKXbU_Q0WxTFuO3Pr0QIsTdw:1617256303139&amp;q=dmart+revenue&amp;stick=H4sIAAAAAAAAAOPgE-LSz9U3yCgyTy_I1lLJKLfST87PyUlNLsnMz9PPL0pPzMusSgRxiq2KUstS80pTF7HypuQmFpUoQPkAHOYQuUQAAAA&amp;sa=X&amp;ved=2ahUKEwjvzNWbrdzvAhXryDgGHVkUCioQ6BMoADAuegQINRAC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/>
          <p:nvPr>
            <p:ph type="ctrTitle"/>
          </p:nvPr>
        </p:nvSpPr>
        <p:spPr>
          <a:xfrm>
            <a:off x="1922200" y="406775"/>
            <a:ext cx="7145100" cy="11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2"/>
                </a:solidFill>
              </a:rPr>
              <a:t>ENGG. MATHEMATICS(EE 202)</a:t>
            </a:r>
            <a:endParaRPr sz="4600">
              <a:solidFill>
                <a:schemeClr val="accent2"/>
              </a:solidFill>
            </a:endParaRPr>
          </a:p>
        </p:txBody>
      </p:sp>
      <p:sp>
        <p:nvSpPr>
          <p:cNvPr id="465" name="Google Shape;465;p13"/>
          <p:cNvSpPr txBox="1"/>
          <p:nvPr/>
        </p:nvSpPr>
        <p:spPr>
          <a:xfrm>
            <a:off x="178525" y="2808175"/>
            <a:ext cx="2845200" cy="2124000"/>
          </a:xfrm>
          <a:prstGeom prst="rect">
            <a:avLst/>
          </a:prstGeom>
          <a:solidFill>
            <a:srgbClr val="FFF2CC"/>
          </a:solidFill>
          <a:ln cap="rnd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38761D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      B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y,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JAYDEV KAMANI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U19EE006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		&amp;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AVIRAJ RATHOD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U19EE009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5047075" y="2885125"/>
            <a:ext cx="3123900" cy="1970100"/>
          </a:xfrm>
          <a:prstGeom prst="rect">
            <a:avLst/>
          </a:prstGeom>
          <a:solidFill>
            <a:srgbClr val="FFF2CC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38761D">
                <a:alpha val="3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mfortaa"/>
                <a:ea typeface="Comfortaa"/>
                <a:cs typeface="Comfortaa"/>
                <a:sym typeface="Comfortaa"/>
              </a:rPr>
              <a:t>Faculty Advisor-</a:t>
            </a:r>
            <a:endParaRPr b="1" sz="1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latin typeface="Comfortaa"/>
                <a:ea typeface="Comfortaa"/>
                <a:cs typeface="Comfortaa"/>
                <a:sym typeface="Comfortaa"/>
              </a:rPr>
              <a:t>Prof. A.K.Panchal</a:t>
            </a:r>
            <a:endParaRPr b="1" sz="14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latin typeface="Comfortaa"/>
                <a:ea typeface="Comfortaa"/>
                <a:cs typeface="Comfortaa"/>
                <a:sym typeface="Comfortaa"/>
              </a:rPr>
              <a:t>Electrical Engg. Department</a:t>
            </a:r>
            <a:endParaRPr b="1" sz="14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latin typeface="Comfortaa"/>
                <a:ea typeface="Comfortaa"/>
                <a:cs typeface="Comfortaa"/>
                <a:sym typeface="Comfortaa"/>
              </a:rPr>
              <a:t>S.V.National Institute of Technology-Surat</a:t>
            </a:r>
            <a:endParaRPr b="1" sz="14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/>
          </a:p>
        </p:txBody>
      </p:sp>
      <p:pic>
        <p:nvPicPr>
          <p:cNvPr id="467" name="Google Shape;4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051"/>
            <a:ext cx="2129695" cy="16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7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3"/>
          <p:cNvSpPr txBox="1"/>
          <p:nvPr>
            <p:ph type="title"/>
          </p:nvPr>
        </p:nvSpPr>
        <p:spPr>
          <a:xfrm>
            <a:off x="1062250" y="120850"/>
            <a:ext cx="69966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68BC"/>
                </a:solidFill>
              </a:rPr>
              <a:t>Here is the graph for given data of stock values</a:t>
            </a:r>
            <a:endParaRPr>
              <a:solidFill>
                <a:srgbClr val="3468BC"/>
              </a:solidFill>
            </a:endParaRPr>
          </a:p>
        </p:txBody>
      </p:sp>
      <p:sp>
        <p:nvSpPr>
          <p:cNvPr id="573" name="Google Shape;573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3" y="585700"/>
            <a:ext cx="8251974" cy="4240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24"/>
          <p:cNvSpPr txBox="1"/>
          <p:nvPr/>
        </p:nvSpPr>
        <p:spPr>
          <a:xfrm>
            <a:off x="0" y="123000"/>
            <a:ext cx="8867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For further analysing we need function occupying all our points And for that we can use Reggersion methods…...</a:t>
            </a:r>
            <a:endParaRPr b="1" sz="21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1" name="Google Shape;581;p24"/>
          <p:cNvSpPr txBox="1"/>
          <p:nvPr/>
        </p:nvSpPr>
        <p:spPr>
          <a:xfrm>
            <a:off x="22450" y="1051650"/>
            <a:ext cx="8989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For Reggersion we should take order as much as high to get most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accuracy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Doing higher order operation manually is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lengthy but for that we have MATLAB In-Built function  </a:t>
            </a:r>
            <a:r>
              <a:rPr b="1" lang="en" u="sng"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r>
              <a:rPr b="1" lang="en" sz="1350" u="sng"/>
              <a:t>Basicfitting”</a:t>
            </a:r>
            <a:endParaRPr b="1" sz="1350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maximum order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 can perform for with this function is </a:t>
            </a:r>
            <a:r>
              <a:rPr b="1" lang="en" u="sng">
                <a:latin typeface="Source Sans Pro"/>
                <a:ea typeface="Source Sans Pro"/>
                <a:cs typeface="Source Sans Pro"/>
                <a:sym typeface="Source Sans Pro"/>
              </a:rPr>
              <a:t>10th order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But with our data set it was showing </a:t>
            </a:r>
            <a:r>
              <a:rPr b="1" lang="en" u="sng">
                <a:latin typeface="Source Sans Pro"/>
                <a:ea typeface="Source Sans Pro"/>
                <a:cs typeface="Source Sans Pro"/>
                <a:sym typeface="Source Sans Pro"/>
              </a:rPr>
              <a:t>warning above 6th order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 used order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10th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that was giving Max. Accuracy.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 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could not use logarithmic and exponential or any other regression model because of our curve type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2" name="Google Shape;582;p24"/>
          <p:cNvPicPr preferRelativeResize="0"/>
          <p:nvPr/>
        </p:nvPicPr>
        <p:blipFill rotWithShape="1">
          <a:blip r:embed="rId3">
            <a:alphaModFix/>
          </a:blip>
          <a:srcRect b="32791" l="0" r="0" t="12854"/>
          <a:stretch/>
        </p:blipFill>
        <p:spPr>
          <a:xfrm>
            <a:off x="458225" y="2669875"/>
            <a:ext cx="8408874" cy="220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25"/>
          <p:cNvSpPr txBox="1"/>
          <p:nvPr/>
        </p:nvSpPr>
        <p:spPr>
          <a:xfrm>
            <a:off x="0" y="123000"/>
            <a:ext cx="886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So Our Code and Function got are as below…</a:t>
            </a:r>
            <a:endParaRPr b="1" sz="21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9" name="Google Shape;5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300"/>
            <a:ext cx="8821650" cy="38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26"/>
          <p:cNvSpPr txBox="1"/>
          <p:nvPr/>
        </p:nvSpPr>
        <p:spPr>
          <a:xfrm>
            <a:off x="0" y="123000"/>
            <a:ext cx="8758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For further analysing we need AREA Under our graph , With area we can analyze many things like stability of stock , </a:t>
            </a:r>
            <a:r>
              <a:rPr b="1" lang="en" sz="18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comparison</a:t>
            </a:r>
            <a:r>
              <a:rPr b="1" lang="en" sz="18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 with other similar stock….</a:t>
            </a:r>
            <a:endParaRPr b="1" sz="18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6" name="Google Shape;596;p26"/>
          <p:cNvSpPr txBox="1"/>
          <p:nvPr/>
        </p:nvSpPr>
        <p:spPr>
          <a:xfrm>
            <a:off x="78300" y="1027050"/>
            <a:ext cx="87588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Area(ie.INTEGRATION) we have many 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methods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below…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1.Trapezoidal method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2.Simpson’s ⅓ method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3.Simpson's ⅜ method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4.Boole's rule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5.Weddle's rule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6.Gaussian quadrature method 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These Methods are derived from </a:t>
            </a:r>
            <a:r>
              <a:rPr b="1" lang="en" sz="1500" u="sng">
                <a:solidFill>
                  <a:srgbClr val="1A0DAB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Newton-Cotes quadrature formula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Order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of their accuracy is </a:t>
            </a:r>
            <a:r>
              <a:rPr b="1" lang="en" u="sng">
                <a:latin typeface="Source Sans Pro"/>
                <a:ea typeface="Source Sans Pro"/>
                <a:cs typeface="Source Sans Pro"/>
                <a:sym typeface="Source Sans Pro"/>
              </a:rPr>
              <a:t>Gaussian&gt;&gt; Boole’s &gt; Weddle’s &gt;Sim.⅜&gt;Sim.⅓&gt;Trapezoidal</a:t>
            </a:r>
            <a:endParaRPr b="1" u="sng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2" name="Google Shape;6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9500"/>
            <a:ext cx="8839199" cy="322729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7"/>
          <p:cNvSpPr txBox="1"/>
          <p:nvPr/>
        </p:nvSpPr>
        <p:spPr>
          <a:xfrm>
            <a:off x="1361200" y="111575"/>
            <a:ext cx="624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1A0DAB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Newton-Cotes quadrature formula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9" name="Google Shape;6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0" y="0"/>
            <a:ext cx="8189425" cy="46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4076" cy="452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30"/>
          <p:cNvSpPr txBox="1"/>
          <p:nvPr/>
        </p:nvSpPr>
        <p:spPr>
          <a:xfrm>
            <a:off x="0" y="123000"/>
            <a:ext cx="886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One more aspect of analysing a stock is...</a:t>
            </a:r>
            <a:endParaRPr b="1" sz="21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2" name="Google Shape;622;p30"/>
          <p:cNvSpPr txBox="1"/>
          <p:nvPr/>
        </p:nvSpPr>
        <p:spPr>
          <a:xfrm>
            <a:off x="167825" y="630900"/>
            <a:ext cx="8621100" cy="3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Stability of stock can be checked by analysing Its Maximum Value and Minimum value in intervals(ie. </a:t>
            </a:r>
            <a:r>
              <a:rPr b="1"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Fluctuation in value</a:t>
            </a: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Pro"/>
              <a:buChar char="●"/>
            </a:pPr>
            <a:r>
              <a:rPr b="1" lang="en" sz="15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Less the Fluctuation More The trustable</a:t>
            </a: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Stock.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finding Maxima &amp; Minima We need to differentiate our  Function .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Pro"/>
              <a:buChar char="●"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we equated differentiation with zero and found the equation.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</a:pP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Roots of that equations we can  be  found by using </a:t>
            </a:r>
            <a:r>
              <a:rPr b="1"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Method for solution of </a:t>
            </a: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Transcendental or Algebraic </a:t>
            </a:r>
            <a:r>
              <a:rPr b="1"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equation</a:t>
            </a:r>
            <a:r>
              <a:rPr lang="en" sz="15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which are as follows...</a:t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1.Bisection method             3.Secant method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2.Regula falsi method        4.Newton Raphson method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" name="Google Shape;6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5179" cy="4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14"/>
          <p:cNvSpPr txBox="1"/>
          <p:nvPr/>
        </p:nvSpPr>
        <p:spPr>
          <a:xfrm>
            <a:off x="637450" y="224225"/>
            <a:ext cx="80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74" name="Google Shape;474;p14"/>
          <p:cNvSpPr txBox="1"/>
          <p:nvPr/>
        </p:nvSpPr>
        <p:spPr>
          <a:xfrm>
            <a:off x="540250" y="2058000"/>
            <a:ext cx="8233800" cy="12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WE CERTIFY THAT WE HAVE WORKED ALL THE THINGS ON OUR OWN , THAT WE HAVE NOT COPIED OR TRANSCRIBED CODES  FROM CLASSMATE , SOMEONE OUTSIDE CLASS OR FROM ANY OTHER SOURCE. WE ALSO CERTIFY THAT WE HAVE NOT FACILITATED OR ALLOWED ANY OF OUR CLASSMATES TO COPY ANYTHING FROM OUR PROJECT WORK.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Google Shape;475;p14"/>
          <p:cNvSpPr txBox="1"/>
          <p:nvPr/>
        </p:nvSpPr>
        <p:spPr>
          <a:xfrm>
            <a:off x="2314675" y="1062850"/>
            <a:ext cx="4182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HONOR CODE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32"/>
          <p:cNvSpPr txBox="1"/>
          <p:nvPr>
            <p:ph type="title"/>
          </p:nvPr>
        </p:nvSpPr>
        <p:spPr>
          <a:xfrm>
            <a:off x="1054125" y="101000"/>
            <a:ext cx="69966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68BC"/>
                </a:solidFill>
              </a:rPr>
              <a:t>F</a:t>
            </a:r>
            <a:r>
              <a:rPr lang="en">
                <a:solidFill>
                  <a:srgbClr val="3468BC"/>
                </a:solidFill>
              </a:rPr>
              <a:t>inding Maxima &amp; Minima by </a:t>
            </a:r>
            <a:r>
              <a:rPr lang="en">
                <a:solidFill>
                  <a:srgbClr val="3468BC"/>
                </a:solidFill>
              </a:rPr>
              <a:t>derivative</a:t>
            </a:r>
            <a:r>
              <a:rPr lang="en">
                <a:solidFill>
                  <a:srgbClr val="3468BC"/>
                </a:solidFill>
              </a:rPr>
              <a:t> of function only</a:t>
            </a:r>
            <a:endParaRPr>
              <a:solidFill>
                <a:srgbClr val="3468BC"/>
              </a:solidFill>
            </a:endParaRPr>
          </a:p>
        </p:txBody>
      </p:sp>
      <p:sp>
        <p:nvSpPr>
          <p:cNvPr id="635" name="Google Shape;635;p32"/>
          <p:cNvSpPr txBox="1"/>
          <p:nvPr/>
        </p:nvSpPr>
        <p:spPr>
          <a:xfrm>
            <a:off x="446475" y="703500"/>
            <a:ext cx="821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Euler's Method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Euler's Modified Method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Runge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Kutta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2nd order Method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Runge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Kutta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4th order Method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Using these we can directly find Maximum &amp; Minimum Values.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33"/>
          <p:cNvPicPr preferRelativeResize="0"/>
          <p:nvPr/>
        </p:nvPicPr>
        <p:blipFill rotWithShape="1">
          <a:blip r:embed="rId3">
            <a:alphaModFix/>
          </a:blip>
          <a:srcRect b="5033" l="0" r="0" t="0"/>
          <a:stretch/>
        </p:blipFill>
        <p:spPr>
          <a:xfrm>
            <a:off x="173850" y="400200"/>
            <a:ext cx="8796299" cy="45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34"/>
          <p:cNvSpPr txBox="1"/>
          <p:nvPr/>
        </p:nvSpPr>
        <p:spPr>
          <a:xfrm>
            <a:off x="457650" y="246050"/>
            <a:ext cx="8099100" cy="53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3468BC"/>
                </a:solidFill>
                <a:latin typeface="Oswald"/>
                <a:ea typeface="Oswald"/>
                <a:cs typeface="Oswald"/>
                <a:sym typeface="Oswald"/>
              </a:rPr>
              <a:t>Comparison</a:t>
            </a:r>
            <a:r>
              <a:rPr b="1" lang="en" sz="2300" u="sng">
                <a:solidFill>
                  <a:srgbClr val="3468BC"/>
                </a:solidFill>
                <a:latin typeface="Oswald"/>
                <a:ea typeface="Oswald"/>
                <a:cs typeface="Oswald"/>
                <a:sym typeface="Oswald"/>
              </a:rPr>
              <a:t> with other similar data sets</a:t>
            </a:r>
            <a:r>
              <a:rPr b="1" lang="en" sz="2300" u="sng">
                <a:latin typeface="Oswald"/>
                <a:ea typeface="Oswald"/>
                <a:cs typeface="Oswald"/>
                <a:sym typeface="Oswald"/>
              </a:rPr>
              <a:t> </a:t>
            </a:r>
            <a:endParaRPr b="1" sz="2300" u="sng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8" name="Google Shape;6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375" y="2114525"/>
            <a:ext cx="3735550" cy="9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25" y="1152938"/>
            <a:ext cx="3272600" cy="27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4"/>
          <p:cNvPicPr preferRelativeResize="0"/>
          <p:nvPr/>
        </p:nvPicPr>
        <p:blipFill rotWithShape="1">
          <a:blip r:embed="rId5">
            <a:alphaModFix/>
          </a:blip>
          <a:srcRect b="18207" l="0" r="0" t="0"/>
          <a:stretch/>
        </p:blipFill>
        <p:spPr>
          <a:xfrm>
            <a:off x="3592825" y="1768525"/>
            <a:ext cx="1416975" cy="14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34"/>
          <p:cNvSpPr txBox="1"/>
          <p:nvPr/>
        </p:nvSpPr>
        <p:spPr>
          <a:xfrm>
            <a:off x="457650" y="3046525"/>
            <a:ext cx="303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India's largest retailer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2" name="Google Shape;652;p34"/>
          <p:cNvSpPr txBox="1"/>
          <p:nvPr/>
        </p:nvSpPr>
        <p:spPr>
          <a:xfrm>
            <a:off x="5471750" y="3046525"/>
            <a:ext cx="303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USA’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 largest retailer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8" name="Google Shape;658;p35"/>
          <p:cNvPicPr preferRelativeResize="0"/>
          <p:nvPr/>
        </p:nvPicPr>
        <p:blipFill rotWithShape="1">
          <a:blip r:embed="rId3">
            <a:alphaModFix/>
          </a:blip>
          <a:srcRect b="6358" l="0" r="0" t="0"/>
          <a:stretch/>
        </p:blipFill>
        <p:spPr>
          <a:xfrm>
            <a:off x="133300" y="407575"/>
            <a:ext cx="8877398" cy="4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36"/>
          <p:cNvSpPr txBox="1"/>
          <p:nvPr/>
        </p:nvSpPr>
        <p:spPr>
          <a:xfrm>
            <a:off x="293250" y="1935400"/>
            <a:ext cx="8557500" cy="11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These models are very basic of Machine Learning Models and Data Science Engineering , 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All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these models are used in this engineering fields in real 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Corporate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life for real life problems.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70" name="Google Shape;670;p37"/>
          <p:cNvGraphicFramePr/>
          <p:nvPr/>
        </p:nvGraphicFramePr>
        <p:xfrm>
          <a:off x="706500" y="131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{07C2CD98-C634-4045-A96A-01A9764F386E}</a:tableStyleId>
              </a:tblPr>
              <a:tblGrid>
                <a:gridCol w="3270125"/>
                <a:gridCol w="4835525"/>
              </a:tblGrid>
              <a:tr h="37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1 (13/03 - 20/03)   -- 3 Hrs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5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Exploring topics &amp; Selecting </a:t>
                      </a:r>
                      <a:r>
                        <a:rPr lang="en"/>
                        <a:t>problems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D8D8"/>
                    </a:solidFill>
                  </a:tcPr>
                </a:tc>
              </a:tr>
              <a:tr h="37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2 (21/03 - 27/03)   -- 4 Hrs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5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Interpolation methods + Codes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D8D8"/>
                    </a:solidFill>
                  </a:tcPr>
                </a:tc>
              </a:tr>
              <a:tr h="37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3 (28/03 - 03/04)   -- 6 Hrs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5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Regression methods + Codes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D8D8"/>
                    </a:solidFill>
                  </a:tcPr>
                </a:tc>
              </a:tr>
              <a:tr h="37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4 (04/04 - 10/04)   -- 5 Hrs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5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Integration methods + Codes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D8D8"/>
                    </a:solidFill>
                  </a:tcPr>
                </a:tc>
              </a:tr>
              <a:tr h="37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5 (11/04 - 17/04)   -- 5 Hrs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5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Transcendental Equation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D8D8"/>
                    </a:solidFill>
                  </a:tcPr>
                </a:tc>
              </a:tr>
              <a:tr h="50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Week 6 (18/04 - 22/04)   -- 8 Hrs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5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O.D.Eq + Comparison + Recording video</a:t>
                      </a:r>
                      <a:endParaRPr sz="10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D8D8"/>
                    </a:solidFill>
                  </a:tcPr>
                </a:tc>
              </a:tr>
            </a:tbl>
          </a:graphicData>
        </a:graphic>
      </p:graphicFrame>
      <p:sp>
        <p:nvSpPr>
          <p:cNvPr id="671" name="Google Shape;671;p37"/>
          <p:cNvSpPr txBox="1"/>
          <p:nvPr/>
        </p:nvSpPr>
        <p:spPr>
          <a:xfrm>
            <a:off x="1028800" y="637950"/>
            <a:ext cx="6809700" cy="400200"/>
          </a:xfrm>
          <a:prstGeom prst="rect">
            <a:avLst/>
          </a:prstGeom>
          <a:solidFill>
            <a:srgbClr val="AFF000">
              <a:alpha val="8192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PROJECT TIMELINE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8"/>
          <p:cNvSpPr txBox="1"/>
          <p:nvPr>
            <p:ph type="title"/>
          </p:nvPr>
        </p:nvSpPr>
        <p:spPr>
          <a:xfrm>
            <a:off x="138700" y="1902525"/>
            <a:ext cx="8664600" cy="8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So , We conclude the presentation here...</a:t>
            </a:r>
            <a:endParaRPr b="0" sz="2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3" name="Google Shape;6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73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15"/>
          <p:cNvSpPr txBox="1"/>
          <p:nvPr/>
        </p:nvSpPr>
        <p:spPr>
          <a:xfrm>
            <a:off x="109050" y="279500"/>
            <a:ext cx="8925900" cy="44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Selecting  real life problem to solve using engineering numerical Methods.</a:t>
            </a:r>
            <a:endParaRPr b="1" sz="17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82" name="Google Shape;482;p15"/>
          <p:cNvPicPr preferRelativeResize="0"/>
          <p:nvPr/>
        </p:nvPicPr>
        <p:blipFill rotWithShape="1">
          <a:blip r:embed="rId3">
            <a:alphaModFix/>
          </a:blip>
          <a:srcRect b="24402" l="0" r="0" t="0"/>
          <a:stretch/>
        </p:blipFill>
        <p:spPr>
          <a:xfrm>
            <a:off x="542900" y="876750"/>
            <a:ext cx="8251976" cy="2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725" y="3492800"/>
            <a:ext cx="8026074" cy="9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" y="4306650"/>
            <a:ext cx="9143743" cy="8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"/>
          <p:cNvSpPr txBox="1"/>
          <p:nvPr>
            <p:ph idx="1" type="subTitle"/>
          </p:nvPr>
        </p:nvSpPr>
        <p:spPr>
          <a:xfrm>
            <a:off x="595701" y="2759825"/>
            <a:ext cx="5710200" cy="18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274E13"/>
                </a:solidFill>
                <a:latin typeface="Comfortaa"/>
                <a:ea typeface="Comfortaa"/>
                <a:cs typeface="Comfortaa"/>
                <a:sym typeface="Comfortaa"/>
              </a:rPr>
              <a:t>Analysis of D’Mart value dataset using Numerical approach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490" name="Google Shape;490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1" name="Google Shape;491;p16"/>
          <p:cNvGrpSpPr/>
          <p:nvPr/>
        </p:nvGrpSpPr>
        <p:grpSpPr>
          <a:xfrm>
            <a:off x="6525885" y="2914927"/>
            <a:ext cx="2231452" cy="1742291"/>
            <a:chOff x="4610450" y="3703750"/>
            <a:chExt cx="453050" cy="332175"/>
          </a:xfrm>
        </p:grpSpPr>
        <p:sp>
          <p:nvSpPr>
            <p:cNvPr id="492" name="Google Shape;492;p16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16"/>
          <p:cNvSpPr txBox="1"/>
          <p:nvPr/>
        </p:nvSpPr>
        <p:spPr>
          <a:xfrm>
            <a:off x="4542625" y="534213"/>
            <a:ext cx="42147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4D5156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DMart, is an Indian retail corporation that operates a chain of hypermarkets in India founded by Radhakishan Damani in the year 2002</a:t>
            </a:r>
            <a:r>
              <a:rPr b="1" lang="en" sz="1050">
                <a:solidFill>
                  <a:srgbClr val="4D5156"/>
                </a:solidFill>
                <a:highlight>
                  <a:srgbClr val="FFFFFF"/>
                </a:highlight>
              </a:rPr>
              <a:t>.</a:t>
            </a:r>
            <a:endParaRPr b="1"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1A0DAB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Revenue</a:t>
            </a:r>
            <a:r>
              <a:rPr b="1" lang="en" sz="1050">
                <a:solidFill>
                  <a:srgbClr val="202124"/>
                </a:solidFill>
                <a:highlight>
                  <a:srgbClr val="FFFFFF"/>
                </a:highlight>
              </a:rPr>
              <a:t>: 24,930 crores INR (US $3.5 billion, 2020)</a:t>
            </a:r>
            <a:endParaRPr b="1" sz="105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  <p:pic>
        <p:nvPicPr>
          <p:cNvPr id="495" name="Google Shape;4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00" y="-695150"/>
            <a:ext cx="4214700" cy="34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7"/>
          <p:cNvSpPr/>
          <p:nvPr/>
        </p:nvSpPr>
        <p:spPr>
          <a:xfrm>
            <a:off x="3021959" y="1214200"/>
            <a:ext cx="2903100" cy="29031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7"/>
          <p:cNvSpPr txBox="1"/>
          <p:nvPr>
            <p:ph type="title"/>
          </p:nvPr>
        </p:nvSpPr>
        <p:spPr>
          <a:xfrm>
            <a:off x="1073700" y="0"/>
            <a:ext cx="6996600" cy="9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4A86E8"/>
                </a:solidFill>
              </a:rPr>
              <a:t>We Used Numerical </a:t>
            </a:r>
            <a:r>
              <a:rPr lang="en">
                <a:solidFill>
                  <a:srgbClr val="4A86E8"/>
                </a:solidFill>
              </a:rPr>
              <a:t>predictions</a:t>
            </a:r>
            <a:r>
              <a:rPr lang="en">
                <a:solidFill>
                  <a:srgbClr val="4A86E8"/>
                </a:solidFill>
              </a:rPr>
              <a:t> in below tasks 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02" name="Google Shape;502;p17"/>
          <p:cNvSpPr/>
          <p:nvPr/>
        </p:nvSpPr>
        <p:spPr>
          <a:xfrm rot="2700000">
            <a:off x="2658025" y="1637234"/>
            <a:ext cx="2481945" cy="907501"/>
          </a:xfrm>
          <a:prstGeom prst="roundRect">
            <a:avLst>
              <a:gd fmla="val 50000" name="adj"/>
            </a:avLst>
          </a:prstGeom>
          <a:solidFill>
            <a:srgbClr val="AFF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3" name="Google Shape;503;p17"/>
          <p:cNvSpPr/>
          <p:nvPr/>
        </p:nvSpPr>
        <p:spPr>
          <a:xfrm rot="2700000">
            <a:off x="3807808" y="2787016"/>
            <a:ext cx="2481945" cy="907501"/>
          </a:xfrm>
          <a:prstGeom prst="roundRect">
            <a:avLst>
              <a:gd fmla="val 50000" name="adj"/>
            </a:avLst>
          </a:prstGeom>
          <a:solidFill>
            <a:srgbClr val="2832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4" name="Google Shape;504;p17"/>
          <p:cNvSpPr/>
          <p:nvPr/>
        </p:nvSpPr>
        <p:spPr>
          <a:xfrm rot="-2700000">
            <a:off x="2657772" y="2786947"/>
            <a:ext cx="2481945" cy="907501"/>
          </a:xfrm>
          <a:prstGeom prst="roundRect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5" name="Google Shape;505;p17"/>
          <p:cNvSpPr/>
          <p:nvPr/>
        </p:nvSpPr>
        <p:spPr>
          <a:xfrm rot="-2700000">
            <a:off x="3807555" y="1637165"/>
            <a:ext cx="2481945" cy="907501"/>
          </a:xfrm>
          <a:prstGeom prst="roundRect">
            <a:avLst>
              <a:gd fmla="val 50000" name="adj"/>
            </a:avLst>
          </a:prstGeom>
          <a:solidFill>
            <a:srgbClr val="00CE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6" name="Google Shape;506;p17"/>
          <p:cNvSpPr/>
          <p:nvPr/>
        </p:nvSpPr>
        <p:spPr>
          <a:xfrm>
            <a:off x="3633789" y="1814998"/>
            <a:ext cx="1694400" cy="1694400"/>
          </a:xfrm>
          <a:prstGeom prst="ellipse">
            <a:avLst/>
          </a:prstGeom>
          <a:noFill/>
          <a:ln cap="flat" cmpd="sng" w="76200">
            <a:solidFill>
              <a:srgbClr val="7F7F7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7"/>
          <p:cNvSpPr/>
          <p:nvPr/>
        </p:nvSpPr>
        <p:spPr>
          <a:xfrm>
            <a:off x="3665424" y="1804088"/>
            <a:ext cx="840300" cy="8415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cubicBezTo>
                  <a:pt x="53743" y="0"/>
                  <a:pt x="0" y="53743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lnTo>
                  <a:pt x="120000" y="0"/>
                </a:lnTo>
                <a:close/>
              </a:path>
            </a:pathLst>
          </a:custGeom>
          <a:solidFill>
            <a:srgbClr val="8EC4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7"/>
          <p:cNvSpPr/>
          <p:nvPr/>
        </p:nvSpPr>
        <p:spPr>
          <a:xfrm>
            <a:off x="3632411" y="2666172"/>
            <a:ext cx="840300" cy="84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0" y="66256"/>
                  <a:pt x="53743" y="120000"/>
                  <a:pt x="120000" y="120000"/>
                </a:cubicBezTo>
                <a:cubicBezTo>
                  <a:pt x="120000" y="0"/>
                  <a:pt x="120000" y="0"/>
                  <a:pt x="1200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68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7"/>
          <p:cNvSpPr/>
          <p:nvPr/>
        </p:nvSpPr>
        <p:spPr>
          <a:xfrm>
            <a:off x="4455841" y="1804088"/>
            <a:ext cx="841500" cy="84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53743"/>
                  <a:pt x="66256" y="0"/>
                  <a:pt x="0" y="0"/>
                </a:cubicBezTo>
                <a:close/>
              </a:path>
            </a:pathLst>
          </a:custGeom>
          <a:solidFill>
            <a:srgbClr val="00A7C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7"/>
          <p:cNvSpPr/>
          <p:nvPr/>
        </p:nvSpPr>
        <p:spPr>
          <a:xfrm>
            <a:off x="4472916" y="2666172"/>
            <a:ext cx="841500" cy="8403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66256" y="120000"/>
                  <a:pt x="120000" y="66256"/>
                  <a:pt x="1200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1F273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7"/>
          <p:cNvSpPr/>
          <p:nvPr/>
        </p:nvSpPr>
        <p:spPr>
          <a:xfrm>
            <a:off x="3818860" y="2016435"/>
            <a:ext cx="1240800" cy="1240800"/>
          </a:xfrm>
          <a:prstGeom prst="ellipse">
            <a:avLst/>
          </a:prstGeom>
          <a:gradFill>
            <a:gsLst>
              <a:gs pos="0">
                <a:srgbClr val="FFFFFF"/>
              </a:gs>
              <a:gs pos="81000">
                <a:srgbClr val="EEEEEE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1" anchor="ctr" bIns="45700" lIns="91425" spcFirstLastPara="1" rIns="91425" wrap="square" tIns="1005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2" name="Google Shape;512;p17"/>
          <p:cNvSpPr/>
          <p:nvPr/>
        </p:nvSpPr>
        <p:spPr>
          <a:xfrm>
            <a:off x="3751657" y="1311701"/>
            <a:ext cx="123900" cy="123900"/>
          </a:xfrm>
          <a:prstGeom prst="ellipse">
            <a:avLst/>
          </a:prstGeom>
          <a:solidFill>
            <a:srgbClr val="AFF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7"/>
          <p:cNvSpPr/>
          <p:nvPr/>
        </p:nvSpPr>
        <p:spPr>
          <a:xfrm>
            <a:off x="5066754" y="1311701"/>
            <a:ext cx="123900" cy="123900"/>
          </a:xfrm>
          <a:prstGeom prst="ellipse">
            <a:avLst/>
          </a:prstGeom>
          <a:solidFill>
            <a:srgbClr val="00CEF6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7"/>
          <p:cNvSpPr/>
          <p:nvPr/>
        </p:nvSpPr>
        <p:spPr>
          <a:xfrm>
            <a:off x="5708039" y="1943931"/>
            <a:ext cx="123900" cy="123900"/>
          </a:xfrm>
          <a:prstGeom prst="ellipse">
            <a:avLst/>
          </a:prstGeom>
          <a:solidFill>
            <a:srgbClr val="00CEF6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7"/>
          <p:cNvSpPr/>
          <p:nvPr/>
        </p:nvSpPr>
        <p:spPr>
          <a:xfrm>
            <a:off x="5708039" y="3251593"/>
            <a:ext cx="123900" cy="123900"/>
          </a:xfrm>
          <a:prstGeom prst="ellipse">
            <a:avLst/>
          </a:prstGeom>
          <a:solidFill>
            <a:srgbClr val="28324A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7"/>
          <p:cNvSpPr/>
          <p:nvPr/>
        </p:nvSpPr>
        <p:spPr>
          <a:xfrm>
            <a:off x="3751657" y="3890258"/>
            <a:ext cx="123900" cy="123900"/>
          </a:xfrm>
          <a:prstGeom prst="ellipse">
            <a:avLst/>
          </a:prstGeom>
          <a:solidFill>
            <a:srgbClr val="3C78D8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7"/>
          <p:cNvSpPr/>
          <p:nvPr/>
        </p:nvSpPr>
        <p:spPr>
          <a:xfrm>
            <a:off x="5066754" y="3890258"/>
            <a:ext cx="123900" cy="123900"/>
          </a:xfrm>
          <a:prstGeom prst="ellipse">
            <a:avLst/>
          </a:prstGeom>
          <a:solidFill>
            <a:srgbClr val="28324A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7"/>
          <p:cNvSpPr/>
          <p:nvPr/>
        </p:nvSpPr>
        <p:spPr>
          <a:xfrm>
            <a:off x="3108648" y="1943931"/>
            <a:ext cx="123900" cy="123900"/>
          </a:xfrm>
          <a:prstGeom prst="ellipse">
            <a:avLst/>
          </a:prstGeom>
          <a:solidFill>
            <a:srgbClr val="AFF000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7"/>
          <p:cNvSpPr/>
          <p:nvPr/>
        </p:nvSpPr>
        <p:spPr>
          <a:xfrm>
            <a:off x="3108648" y="3251593"/>
            <a:ext cx="123900" cy="123900"/>
          </a:xfrm>
          <a:prstGeom prst="ellipse">
            <a:avLst/>
          </a:prstGeom>
          <a:solidFill>
            <a:srgbClr val="3C78D8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7"/>
          <p:cNvSpPr/>
          <p:nvPr/>
        </p:nvSpPr>
        <p:spPr>
          <a:xfrm rot="5400000">
            <a:off x="5645948" y="2403249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7"/>
          <p:cNvSpPr/>
          <p:nvPr/>
        </p:nvSpPr>
        <p:spPr>
          <a:xfrm rot="5400000">
            <a:off x="2776349" y="2403249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7"/>
          <p:cNvSpPr/>
          <p:nvPr/>
        </p:nvSpPr>
        <p:spPr>
          <a:xfrm>
            <a:off x="4211009" y="968449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7"/>
          <p:cNvSpPr/>
          <p:nvPr/>
        </p:nvSpPr>
        <p:spPr>
          <a:xfrm>
            <a:off x="4211009" y="3838047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7"/>
          <p:cNvSpPr txBox="1"/>
          <p:nvPr/>
        </p:nvSpPr>
        <p:spPr>
          <a:xfrm>
            <a:off x="6242650" y="1106525"/>
            <a:ext cx="1932600" cy="12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Effect of external parameters on data &amp; their calculation</a:t>
            </a:r>
            <a:endParaRPr b="0" i="0" sz="1800" u="none" cap="none" strike="noStrike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5" name="Google Shape;525;p17"/>
          <p:cNvSpPr txBox="1"/>
          <p:nvPr/>
        </p:nvSpPr>
        <p:spPr>
          <a:xfrm>
            <a:off x="6243025" y="3261424"/>
            <a:ext cx="19326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Fluctuation of data values in </a:t>
            </a:r>
            <a:r>
              <a:rPr lang="en" sz="1800">
                <a:solidFill>
                  <a:srgbClr val="07376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particular</a:t>
            </a:r>
            <a:r>
              <a:rPr lang="en" sz="1800">
                <a:solidFill>
                  <a:srgbClr val="07376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intervals.</a:t>
            </a:r>
            <a:endParaRPr b="0" i="0" sz="1800" u="none" cap="none" strike="noStrike">
              <a:solidFill>
                <a:srgbClr val="07376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6" name="Google Shape;526;p17"/>
          <p:cNvSpPr txBox="1"/>
          <p:nvPr/>
        </p:nvSpPr>
        <p:spPr>
          <a:xfrm>
            <a:off x="743175" y="1093525"/>
            <a:ext cx="19326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E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Comparison</a:t>
            </a:r>
            <a:r>
              <a:rPr lang="en" sz="1800">
                <a:solidFill>
                  <a:srgbClr val="8E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Intermediate value &amp; prediction of futu</a:t>
            </a:r>
            <a:r>
              <a:rPr lang="en" sz="1800">
                <a:solidFill>
                  <a:srgbClr val="8EC4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 value.</a:t>
            </a:r>
            <a:endParaRPr b="0" i="0" sz="1800" u="none" cap="none" strike="noStrike">
              <a:solidFill>
                <a:srgbClr val="8EC4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7" name="Google Shape;527;p17"/>
          <p:cNvSpPr txBox="1"/>
          <p:nvPr/>
        </p:nvSpPr>
        <p:spPr>
          <a:xfrm>
            <a:off x="770600" y="3261427"/>
            <a:ext cx="1932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468B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Comparing</a:t>
            </a:r>
            <a:r>
              <a:rPr lang="en" sz="1800">
                <a:solidFill>
                  <a:srgbClr val="3468B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with other similar dataset</a:t>
            </a:r>
            <a:endParaRPr b="0" i="0" sz="1800" u="none" cap="none" strike="noStrike">
              <a:solidFill>
                <a:srgbClr val="3468B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8" name="Google Shape;528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9" name="Google Shape;529;p17"/>
          <p:cNvGrpSpPr/>
          <p:nvPr/>
        </p:nvGrpSpPr>
        <p:grpSpPr>
          <a:xfrm>
            <a:off x="4302688" y="2347301"/>
            <a:ext cx="310113" cy="420111"/>
            <a:chOff x="584925" y="922575"/>
            <a:chExt cx="415200" cy="502525"/>
          </a:xfrm>
        </p:grpSpPr>
        <p:sp>
          <p:nvSpPr>
            <p:cNvPr id="530" name="Google Shape;530;p17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17"/>
          <p:cNvSpPr txBox="1"/>
          <p:nvPr/>
        </p:nvSpPr>
        <p:spPr>
          <a:xfrm>
            <a:off x="3758150" y="2600675"/>
            <a:ext cx="143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Data-Set </a:t>
            </a:r>
            <a:endParaRPr b="1" sz="1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39" name="Google Shape;539;p18"/>
          <p:cNvGraphicFramePr/>
          <p:nvPr/>
        </p:nvGraphicFramePr>
        <p:xfrm>
          <a:off x="651300" y="153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{07C2CD98-C634-4045-A96A-01A9764F386E}</a:tableStyleId>
              </a:tblPr>
              <a:tblGrid>
                <a:gridCol w="1248100"/>
                <a:gridCol w="1248100"/>
              </a:tblGrid>
              <a:tr h="336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PRICE(INR)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3/21/2017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640.75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5/22/2017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721.50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7/21/2017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913.90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9/21/2017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927.35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11/21/2017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1112.35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1/22/2018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1176.55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3/21/2018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1337.85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5/21/2018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1347.95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0" name="Google Shape;540;p18"/>
          <p:cNvGraphicFramePr/>
          <p:nvPr/>
        </p:nvGraphicFramePr>
        <p:xfrm>
          <a:off x="3514475" y="153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{07C2CD98-C634-4045-A96A-01A9764F386E}</a:tableStyleId>
              </a:tblPr>
              <a:tblGrid>
                <a:gridCol w="1248100"/>
                <a:gridCol w="1248100"/>
              </a:tblGrid>
              <a:tr h="336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PRICE(INR)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7/20/2018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1516.75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9/21/2018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1500.65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11/21/2018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1419.05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1/21/2019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1350.65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3/22/2019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1501.80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5/21/2019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1273.60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7/22/2019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1416.75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9/20/2019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1759.10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1" name="Google Shape;541;p18"/>
          <p:cNvGraphicFramePr/>
          <p:nvPr/>
        </p:nvGraphicFramePr>
        <p:xfrm>
          <a:off x="6250200" y="153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{07C2CD98-C634-4045-A96A-01A9764F386E}</a:tableStyleId>
              </a:tblPr>
              <a:tblGrid>
                <a:gridCol w="1248100"/>
                <a:gridCol w="1248100"/>
              </a:tblGrid>
              <a:tr h="336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PRICE(INR)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11/21/2019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1819.95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1/21/2020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1916.85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3/20/2020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1923.10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5/21/2020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2470.50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7/21/2020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2040.45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9/21/2020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2093.35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11/20/2020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2379.35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6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1/21/2021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2717.95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42" name="Google Shape;542;p18"/>
          <p:cNvSpPr txBox="1"/>
          <p:nvPr/>
        </p:nvSpPr>
        <p:spPr>
          <a:xfrm>
            <a:off x="651300" y="81700"/>
            <a:ext cx="80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*</a:t>
            </a: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This stock was listed on 21/03/2017 and we took values at interval of 2 months As below.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9"/>
          <p:cNvSpPr txBox="1"/>
          <p:nvPr>
            <p:ph type="title"/>
          </p:nvPr>
        </p:nvSpPr>
        <p:spPr>
          <a:xfrm>
            <a:off x="270300" y="0"/>
            <a:ext cx="8603400" cy="40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C78D8"/>
                </a:solidFill>
              </a:rPr>
              <a:t>For finding intermediate data values we can use interpolation methods </a:t>
            </a:r>
            <a:r>
              <a:rPr lang="en" sz="2100">
                <a:solidFill>
                  <a:srgbClr val="3C78D8"/>
                </a:solidFill>
              </a:rPr>
              <a:t>And for that we have many Interpolation methods such as…</a:t>
            </a:r>
            <a:endParaRPr sz="2100">
              <a:solidFill>
                <a:srgbClr val="3C78D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AutoNum type="arabicPeriod"/>
            </a:pPr>
            <a:r>
              <a:rPr lang="en" sz="1400">
                <a:solidFill>
                  <a:srgbClr val="6D9EEB"/>
                </a:solidFill>
              </a:rPr>
              <a:t>Direct  method of Interpolation   </a:t>
            </a:r>
            <a:endParaRPr sz="1400">
              <a:solidFill>
                <a:srgbClr val="6D9EEB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AutoNum type="arabicPeriod"/>
            </a:pPr>
            <a:r>
              <a:rPr lang="en" sz="1400">
                <a:solidFill>
                  <a:srgbClr val="6D9EEB"/>
                </a:solidFill>
              </a:rPr>
              <a:t>Lagrange’s method of Interpolation</a:t>
            </a:r>
            <a:endParaRPr sz="1400">
              <a:solidFill>
                <a:srgbClr val="6D9EEB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AutoNum type="arabicPeriod"/>
            </a:pPr>
            <a:r>
              <a:rPr lang="en" sz="1400">
                <a:solidFill>
                  <a:srgbClr val="6D9EEB"/>
                </a:solidFill>
              </a:rPr>
              <a:t>Newton’s Divided difference</a:t>
            </a:r>
            <a:endParaRPr sz="1400">
              <a:solidFill>
                <a:srgbClr val="6D9EEB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AutoNum type="arabicPeriod"/>
            </a:pPr>
            <a:r>
              <a:rPr lang="en" sz="1400">
                <a:solidFill>
                  <a:srgbClr val="6D9EEB"/>
                </a:solidFill>
              </a:rPr>
              <a:t>Newton’s Forward &amp; Backward difference (Only for equal intervals)</a:t>
            </a:r>
            <a:endParaRPr sz="1400">
              <a:solidFill>
                <a:srgbClr val="6D9EEB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AutoNum type="arabicPeriod"/>
            </a:pPr>
            <a:r>
              <a:rPr lang="en" sz="1400">
                <a:solidFill>
                  <a:srgbClr val="6D9EEB"/>
                </a:solidFill>
              </a:rPr>
              <a:t>Spline Method of Interpolation</a:t>
            </a:r>
            <a:endParaRPr sz="1400">
              <a:solidFill>
                <a:srgbClr val="6D9EEB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48" name="Google Shape;548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03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"/>
          <p:cNvSpPr txBox="1"/>
          <p:nvPr>
            <p:ph idx="4294967295" type="title"/>
          </p:nvPr>
        </p:nvSpPr>
        <p:spPr>
          <a:xfrm>
            <a:off x="1123600" y="54850"/>
            <a:ext cx="74331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So Results of interpolation with Different methods are as below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60" name="Google Shape;560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61" name="Google Shape;561;p21"/>
          <p:cNvGraphicFramePr/>
          <p:nvPr/>
        </p:nvGraphicFramePr>
        <p:xfrm>
          <a:off x="491375" y="136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{07C2CD98-C634-4045-A96A-01A9764F386E}</a:tableStyleId>
              </a:tblPr>
              <a:tblGrid>
                <a:gridCol w="3255075"/>
                <a:gridCol w="1704400"/>
                <a:gridCol w="1388500"/>
                <a:gridCol w="1331075"/>
              </a:tblGrid>
              <a:tr h="49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Actual Value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Value found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Absolute Error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Direct method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2237.2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2240.3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3.133206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Lagrange method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2237.2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2240.3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3.135154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Newton Forward difference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2237.2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2233.8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3.421094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Newton Backward difference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2237.2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2233.8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3.421094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Newton Divided Difference(5th Order)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2237.2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2233.8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3.421094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swald"/>
                          <a:ea typeface="Oswald"/>
                          <a:cs typeface="Oswald"/>
                          <a:sym typeface="Oswald"/>
                        </a:rPr>
                        <a:t>Spline method</a:t>
                      </a:r>
                      <a:endParaRPr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2237.2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2237.8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0.572581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468BC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